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4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63" r:id="rId26"/>
    <p:sldId id="264" r:id="rId27"/>
    <p:sldId id="283" r:id="rId28"/>
    <p:sldId id="288" r:id="rId29"/>
    <p:sldId id="284" r:id="rId30"/>
    <p:sldId id="285" r:id="rId31"/>
    <p:sldId id="286" r:id="rId32"/>
    <p:sldId id="287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7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18"/>
    <p:restoredTop sz="94659"/>
  </p:normalViewPr>
  <p:slideViewPr>
    <p:cSldViewPr snapToGrid="0" snapToObjects="1">
      <p:cViewPr varScale="1">
        <p:scale>
          <a:sx n="110" d="100"/>
          <a:sy n="110" d="100"/>
        </p:scale>
        <p:origin x="1072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E0DA30-1C9B-9D4E-988D-992A8A31A378}" type="datetimeFigureOut">
              <a:rPr lang="en-US" smtClean="0"/>
              <a:t>7/20/18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666325-4CB5-3246-9760-6ED4EA03E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857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 b="1"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8273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7/20/18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0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7/20/18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9421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7/20/18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5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7/20/18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68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7/20/18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0308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7/20/18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98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7/20/18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613128" y="654225"/>
            <a:ext cx="8350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t="22658" b="23312"/>
          <a:stretch/>
        </p:blipFill>
        <p:spPr>
          <a:xfrm>
            <a:off x="14808" y="1"/>
            <a:ext cx="1196639" cy="83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29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7/20/18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8629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7/20/18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222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681F-0E84-4042-AC8D-8091E87BF49D}" type="datetimeFigureOut">
              <a:rPr lang="en-US" smtClean="0"/>
              <a:t>7/20/18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518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03900" y="4556"/>
            <a:ext cx="7840100" cy="562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4681F-0E84-4042-AC8D-8091E87BF49D}" type="datetimeFigureOut">
              <a:rPr lang="en-US" smtClean="0"/>
              <a:t>7/20/18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947E7-1DB4-6E4B-9756-73DE0FA392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813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.tiff"/><Relationship Id="rId6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5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tiff"/><Relationship Id="rId3" Type="http://schemas.openxmlformats.org/officeDocument/2006/relationships/image" Target="../media/image3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png"/><Relationship Id="rId3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3202" y="1135002"/>
            <a:ext cx="7772400" cy="1470025"/>
          </a:xfrm>
        </p:spPr>
        <p:txBody>
          <a:bodyPr/>
          <a:lstStyle/>
          <a:p>
            <a:r>
              <a:rPr lang="en-GB" dirty="0" smtClean="0"/>
              <a:t>Gravitational Waves: Experimental Techniques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8060" y="2686793"/>
            <a:ext cx="7002683" cy="1752600"/>
          </a:xfrm>
        </p:spPr>
        <p:txBody>
          <a:bodyPr/>
          <a:lstStyle/>
          <a:p>
            <a:r>
              <a:rPr lang="en-GB" b="1" dirty="0" smtClean="0"/>
              <a:t>Gabriele Vajente</a:t>
            </a:r>
          </a:p>
          <a:p>
            <a:r>
              <a:rPr lang="en-GB" dirty="0" smtClean="0"/>
              <a:t>LIGO Laboratory </a:t>
            </a:r>
            <a:r>
              <a:rPr lang="mr-IN" dirty="0" smtClean="0"/>
              <a:t>–</a:t>
            </a:r>
            <a:r>
              <a:rPr lang="en-GB" dirty="0" smtClean="0"/>
              <a:t> California Institute of Technology</a:t>
            </a:r>
          </a:p>
          <a:p>
            <a:r>
              <a:rPr lang="en-GB" dirty="0" smtClean="0"/>
              <a:t>TRISEP 2018 - Perimeter Institute</a:t>
            </a:r>
            <a:endParaRPr lang="en-GB" dirty="0"/>
          </a:p>
        </p:txBody>
      </p:sp>
      <p:pic>
        <p:nvPicPr>
          <p:cNvPr id="4" name="Picture 3" descr="2016-01-24 14.38.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06909"/>
            <a:ext cx="9144000" cy="20510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921" y="168513"/>
            <a:ext cx="2120900" cy="499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22658" b="23312"/>
          <a:stretch/>
        </p:blipFill>
        <p:spPr>
          <a:xfrm>
            <a:off x="14808" y="0"/>
            <a:ext cx="1385729" cy="9689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0" y="11719"/>
            <a:ext cx="832353" cy="83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1962" y="0"/>
            <a:ext cx="921860" cy="9259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12859" y="1302706"/>
            <a:ext cx="6527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070C0"/>
                </a:solidFill>
              </a:rPr>
              <a:t>3</a:t>
            </a:r>
            <a:endParaRPr lang="en-US" sz="7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280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294"/>
            <a:ext cx="9134746" cy="5819172"/>
          </a:xfrm>
        </p:spPr>
      </p:pic>
    </p:spTree>
    <p:extLst>
      <p:ext uri="{BB962C8B-B14F-4D97-AF65-F5344CB8AC3E}">
        <p14:creationId xmlns:p14="http://schemas.microsoft.com/office/powerpoint/2010/main" val="609873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Laser noises: intensity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0901" y="963594"/>
            <a:ext cx="8229600" cy="957804"/>
          </a:xfrm>
        </p:spPr>
        <p:txBody>
          <a:bodyPr/>
          <a:lstStyle/>
          <a:p>
            <a:r>
              <a:rPr lang="en-US" dirty="0" smtClean="0"/>
              <a:t>We measure the GW signal in a Michelson interferometer by measuring power fluctuations at </a:t>
            </a:r>
            <a:r>
              <a:rPr lang="en-US" smtClean="0"/>
              <a:t>the anti-symmetric port</a:t>
            </a:r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455" y="1921398"/>
            <a:ext cx="4741030" cy="35544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970" y="5208732"/>
            <a:ext cx="3107489" cy="53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17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Laser noises: frequency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718" y="856528"/>
            <a:ext cx="4741030" cy="355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834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Laser noises: frequency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718" y="856528"/>
            <a:ext cx="4741030" cy="35544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18" y="1283680"/>
            <a:ext cx="2921193" cy="3651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00" y="2195625"/>
            <a:ext cx="1382873" cy="7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6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Laser noises: jitter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8303" y="3502789"/>
            <a:ext cx="4195823" cy="78418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Change in pointing direction and size of the laser beam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487" y="1423685"/>
            <a:ext cx="1889568" cy="18895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0337" y="-1081510"/>
            <a:ext cx="2537750" cy="63443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07" y="4733725"/>
            <a:ext cx="8009148" cy="136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584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3" y="708950"/>
            <a:ext cx="2562043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72" y="995423"/>
            <a:ext cx="5700090" cy="97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23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3" y="708950"/>
            <a:ext cx="2562043" cy="1828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72" y="995423"/>
            <a:ext cx="5700090" cy="972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403">
            <a:off x="620993" y="1877990"/>
            <a:ext cx="2562043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72" y="2106588"/>
            <a:ext cx="5700090" cy="97227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3" y="3073077"/>
            <a:ext cx="2562043" cy="1828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72" y="3475297"/>
            <a:ext cx="5700090" cy="9722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4"/>
          <a:stretch/>
        </p:blipFill>
        <p:spPr>
          <a:xfrm>
            <a:off x="902825" y="4305779"/>
            <a:ext cx="2395956" cy="1828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72" y="4592252"/>
            <a:ext cx="5700090" cy="9722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93" y="5681296"/>
            <a:ext cx="2562043" cy="13397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72" y="5793123"/>
            <a:ext cx="5700090" cy="9722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37001" y="1297914"/>
            <a:ext cx="177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Perfect matching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582422" y="2492915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Tilt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08364" y="3646366"/>
            <a:ext cx="1215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Translation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71663" y="4878718"/>
            <a:ext cx="1767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Wrong curvature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77406" y="6083155"/>
            <a:ext cx="1209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Wrong size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719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661"/>
            <a:ext cx="9146716" cy="5356185"/>
          </a:xfrm>
        </p:spPr>
      </p:pic>
    </p:spTree>
    <p:extLst>
      <p:ext uri="{BB962C8B-B14F-4D97-AF65-F5344CB8AC3E}">
        <p14:creationId xmlns:p14="http://schemas.microsoft.com/office/powerpoint/2010/main" val="1245561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Scattered light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71" y="1551008"/>
            <a:ext cx="5700090" cy="97227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861071" y="1284790"/>
            <a:ext cx="57000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61071" y="2779853"/>
            <a:ext cx="57000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084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Scattered light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071" y="1551008"/>
            <a:ext cx="5700090" cy="97227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861071" y="1284790"/>
            <a:ext cx="57000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861071" y="2779853"/>
            <a:ext cx="570009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5023413" y="1388962"/>
            <a:ext cx="2210764" cy="55655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161309" y="1388962"/>
            <a:ext cx="2862104" cy="648183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Up-Down Arrow 11"/>
          <p:cNvSpPr/>
          <p:nvPr/>
        </p:nvSpPr>
        <p:spPr>
          <a:xfrm rot="652756">
            <a:off x="4952011" y="813624"/>
            <a:ext cx="358364" cy="534390"/>
          </a:xfrm>
          <a:prstGeom prst="upDownArrow">
            <a:avLst>
              <a:gd name="adj1" fmla="val 43373"/>
              <a:gd name="adj2" fmla="val 5000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434592" y="2037145"/>
            <a:ext cx="730257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503920" y="2037145"/>
            <a:ext cx="730257" cy="0"/>
          </a:xfrm>
          <a:prstGeom prst="straightConnector1">
            <a:avLst/>
          </a:prstGeom>
          <a:ln>
            <a:tailEnd type="triangle" w="lg" len="lg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258" y="3228345"/>
            <a:ext cx="8395855" cy="38842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30796" y="18423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19" name="TextBox 18"/>
          <p:cNvSpPr txBox="1"/>
          <p:nvPr/>
        </p:nvSpPr>
        <p:spPr>
          <a:xfrm>
            <a:off x="4890204" y="1398581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</a:t>
            </a:r>
            <a:r>
              <a:rPr lang="en-US" baseline="-25000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67369" y="1842397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</a:t>
            </a:r>
            <a:r>
              <a:rPr lang="en-US" baseline="-25000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28795" y="1320139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 smtClean="0"/>
              <a:t>1</a:t>
            </a:r>
            <a:endParaRPr lang="en-US" baseline="-25000" dirty="0"/>
          </a:p>
        </p:txBody>
      </p:sp>
      <p:sp>
        <p:nvSpPr>
          <p:cNvPr id="22" name="TextBox 21"/>
          <p:cNvSpPr txBox="1"/>
          <p:nvPr/>
        </p:nvSpPr>
        <p:spPr>
          <a:xfrm>
            <a:off x="3297848" y="1356696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</a:t>
            </a:r>
            <a:r>
              <a:rPr lang="en-US" baseline="-25000" dirty="0"/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58" y="3828246"/>
            <a:ext cx="4867692" cy="42770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258" y="4442979"/>
            <a:ext cx="5701468" cy="38080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193176" y="6211669"/>
            <a:ext cx="7368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s-IS" b="1" dirty="0">
                <a:solidFill>
                  <a:srgbClr val="222222"/>
                </a:solidFill>
                <a:latin typeface="Open Sans" charset="0"/>
              </a:rPr>
              <a:t>Optics </a:t>
            </a:r>
            <a:r>
              <a:rPr lang="is-IS" b="1" dirty="0" smtClean="0">
                <a:solidFill>
                  <a:srgbClr val="222222"/>
                </a:solidFill>
                <a:latin typeface="Open Sans" charset="0"/>
              </a:rPr>
              <a:t>Express</a:t>
            </a:r>
            <a:r>
              <a:rPr lang="is-IS" dirty="0" smtClean="0">
                <a:solidFill>
                  <a:srgbClr val="222222"/>
                </a:solidFill>
                <a:latin typeface="Open Sans" charset="0"/>
              </a:rPr>
              <a:t> Vol</a:t>
            </a:r>
            <a:r>
              <a:rPr lang="is-IS" dirty="0">
                <a:solidFill>
                  <a:srgbClr val="222222"/>
                </a:solidFill>
                <a:latin typeface="Open Sans" charset="0"/>
              </a:rPr>
              <a:t>. </a:t>
            </a:r>
            <a:r>
              <a:rPr lang="is-IS" dirty="0" smtClean="0">
                <a:solidFill>
                  <a:srgbClr val="222222"/>
                </a:solidFill>
                <a:latin typeface="Open Sans" charset="0"/>
              </a:rPr>
              <a:t>21, pp</a:t>
            </a:r>
            <a:r>
              <a:rPr lang="is-IS" dirty="0">
                <a:solidFill>
                  <a:srgbClr val="222222"/>
                </a:solidFill>
                <a:latin typeface="Open Sans" charset="0"/>
              </a:rPr>
              <a:t>. </a:t>
            </a:r>
            <a:r>
              <a:rPr lang="is-IS" dirty="0" smtClean="0">
                <a:solidFill>
                  <a:srgbClr val="222222"/>
                </a:solidFill>
                <a:latin typeface="Open Sans" charset="0"/>
              </a:rPr>
              <a:t>10546-10562</a:t>
            </a:r>
            <a:r>
              <a:rPr lang="is-IS" dirty="0">
                <a:solidFill>
                  <a:srgbClr val="222222"/>
                </a:solidFill>
                <a:latin typeface="Open Sans" charset="0"/>
              </a:rPr>
              <a:t> (2013)</a:t>
            </a:r>
          </a:p>
          <a:p>
            <a:r>
              <a:rPr lang="is-IS" dirty="0">
                <a:solidFill>
                  <a:srgbClr val="222222"/>
                </a:solidFill>
                <a:latin typeface="Open Sans" charset="0"/>
              </a:rPr>
              <a:t> </a:t>
            </a:r>
            <a:endParaRPr lang="is-IS" b="0" i="0" u="none" strike="noStrike" dirty="0">
              <a:solidFill>
                <a:srgbClr val="222222"/>
              </a:solidFill>
              <a:effectLst/>
              <a:latin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612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2704" y="2087881"/>
            <a:ext cx="5553456" cy="2947416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Lecture 1</a:t>
            </a:r>
            <a:r>
              <a:rPr lang="en-US" dirty="0" smtClean="0"/>
              <a:t>: the basics of interferometric detection of gravitational waves</a:t>
            </a:r>
          </a:p>
          <a:p>
            <a:r>
              <a:rPr lang="en-US" b="1" dirty="0" smtClean="0">
                <a:solidFill>
                  <a:srgbClr val="00B050"/>
                </a:solidFill>
              </a:rPr>
              <a:t>Lecture 2</a:t>
            </a:r>
            <a:r>
              <a:rPr lang="en-US" dirty="0" smtClean="0"/>
              <a:t>: fundamental noise sources (seismic, thermal and quantum noises)</a:t>
            </a:r>
          </a:p>
          <a:p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Lecture 3</a:t>
            </a:r>
            <a:r>
              <a:rPr lang="en-US" dirty="0" smtClean="0"/>
              <a:t>: the dirty reality of ”technical noises” (scattered light, control noise, </a:t>
            </a:r>
            <a:r>
              <a:rPr lang="en-US" dirty="0" err="1" smtClean="0"/>
              <a:t>etc</a:t>
            </a:r>
            <a:r>
              <a:rPr lang="mr-IN" dirty="0" smtClean="0"/>
              <a:t>…</a:t>
            </a:r>
            <a:r>
              <a:rPr lang="en-US" dirty="0" smtClean="0"/>
              <a:t>) and prospects for the future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4586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Scattered light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52" y="1305692"/>
            <a:ext cx="8110847" cy="486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97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Scattered light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307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686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Scattered light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679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684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Scattered light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768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758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from 1</a:t>
            </a:r>
            <a:r>
              <a:rPr lang="en-US" baseline="30000" dirty="0" smtClean="0"/>
              <a:t>st</a:t>
            </a:r>
            <a:r>
              <a:rPr lang="en-US" dirty="0" smtClean="0"/>
              <a:t> generation detectors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429"/>
            <a:ext cx="4520415" cy="39796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51949" y="6074666"/>
            <a:ext cx="66870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T </a:t>
            </a:r>
            <a:r>
              <a:rPr lang="en-US" dirty="0" err="1">
                <a:solidFill>
                  <a:srgbClr val="333333"/>
                </a:solidFill>
                <a:latin typeface="franklin-gothic-urw" charset="0"/>
              </a:rPr>
              <a:t>Accadia</a:t>
            </a:r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</a:t>
            </a:r>
            <a:r>
              <a:rPr lang="en-US" i="1" dirty="0">
                <a:solidFill>
                  <a:srgbClr val="333333"/>
                </a:solidFill>
                <a:latin typeface="franklin-gothic-urw" charset="0"/>
              </a:rPr>
              <a:t>et al</a:t>
            </a:r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2010 </a:t>
            </a:r>
            <a:r>
              <a:rPr lang="en-US" i="1" dirty="0">
                <a:solidFill>
                  <a:srgbClr val="333333"/>
                </a:solidFill>
                <a:latin typeface="franklin-gothic-urw" charset="0"/>
              </a:rPr>
              <a:t>Class. Quantum </a:t>
            </a:r>
            <a:r>
              <a:rPr lang="en-US" i="1" dirty="0" err="1">
                <a:solidFill>
                  <a:srgbClr val="333333"/>
                </a:solidFill>
                <a:latin typeface="franklin-gothic-urw" charset="0"/>
              </a:rPr>
              <a:t>Grav</a:t>
            </a:r>
            <a:r>
              <a:rPr lang="en-US" i="1" dirty="0">
                <a:solidFill>
                  <a:srgbClr val="333333"/>
                </a:solidFill>
                <a:latin typeface="franklin-gothic-urw" charset="0"/>
              </a:rPr>
              <a:t>.</a:t>
            </a:r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</a:t>
            </a:r>
            <a:r>
              <a:rPr lang="en-US" b="1" dirty="0">
                <a:solidFill>
                  <a:srgbClr val="333333"/>
                </a:solidFill>
                <a:latin typeface="franklin-gothic-urw" charset="0"/>
              </a:rPr>
              <a:t>27</a:t>
            </a:r>
            <a:r>
              <a:rPr lang="en-US" dirty="0">
                <a:solidFill>
                  <a:srgbClr val="333333"/>
                </a:solidFill>
                <a:latin typeface="franklin-gothic-urw" charset="0"/>
              </a:rPr>
              <a:t> 194011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638" y="1864426"/>
            <a:ext cx="5085362" cy="4110293"/>
          </a:xfrm>
        </p:spPr>
      </p:pic>
    </p:spTree>
    <p:extLst>
      <p:ext uri="{BB962C8B-B14F-4D97-AF65-F5344CB8AC3E}">
        <p14:creationId xmlns:p14="http://schemas.microsoft.com/office/powerpoint/2010/main" val="16242312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95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Observation runs: O1 and O2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8171" y="612571"/>
            <a:ext cx="6555178" cy="32775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515"/>
          <a:stretch/>
        </p:blipFill>
        <p:spPr>
          <a:xfrm>
            <a:off x="1698171" y="3883231"/>
            <a:ext cx="6555178" cy="29985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126334" y="1963321"/>
            <a:ext cx="235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/>
              <a:t>O1: 2015-2016</a:t>
            </a:r>
            <a:endParaRPr lang="en-US" sz="280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26336" y="4694958"/>
            <a:ext cx="2355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O2: 2016-2017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5257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Going into O3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5324" y="982683"/>
            <a:ext cx="8229600" cy="4525963"/>
          </a:xfrm>
        </p:spPr>
        <p:txBody>
          <a:bodyPr/>
          <a:lstStyle/>
          <a:p>
            <a:r>
              <a:rPr lang="en-US" dirty="0" smtClean="0"/>
              <a:t>Many improvements: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New test mass mirrors</a:t>
            </a:r>
            <a:r>
              <a:rPr lang="en-US" dirty="0" smtClean="0"/>
              <a:t>: to reduce scattering of light and simplify control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Annular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/>
              <a:t>reaction masses: to reduce gas damping</a:t>
            </a:r>
          </a:p>
          <a:p>
            <a:pPr lvl="1"/>
            <a:r>
              <a:rPr lang="en-US" dirty="0" smtClean="0"/>
              <a:t>New laser: lower shot noise with </a:t>
            </a:r>
            <a:r>
              <a:rPr lang="en-US" b="1" dirty="0" smtClean="0">
                <a:solidFill>
                  <a:schemeClr val="accent1"/>
                </a:solidFill>
              </a:rPr>
              <a:t>more power</a:t>
            </a:r>
          </a:p>
          <a:p>
            <a:pPr lvl="1"/>
            <a:r>
              <a:rPr lang="en-US" dirty="0" smtClean="0"/>
              <a:t>Frequency independent </a:t>
            </a:r>
            <a:r>
              <a:rPr lang="en-US" b="1" dirty="0" smtClean="0">
                <a:solidFill>
                  <a:schemeClr val="accent2"/>
                </a:solidFill>
              </a:rPr>
              <a:t>squeezing</a:t>
            </a:r>
            <a:r>
              <a:rPr lang="en-US" dirty="0" smtClean="0"/>
              <a:t>: lower shot noise without more power</a:t>
            </a:r>
          </a:p>
          <a:p>
            <a:pPr lvl="1"/>
            <a:r>
              <a:rPr lang="en-US" b="1" dirty="0" smtClean="0">
                <a:solidFill>
                  <a:schemeClr val="accent6"/>
                </a:solidFill>
              </a:rPr>
              <a:t>Baffles</a:t>
            </a:r>
            <a:r>
              <a:rPr lang="en-US" dirty="0" smtClean="0"/>
              <a:t> to catch and damp spurious beams, to reduce scattered light noise</a:t>
            </a:r>
          </a:p>
          <a:p>
            <a:r>
              <a:rPr lang="en-US" dirty="0" smtClean="0"/>
              <a:t>Fine tuning of control system and noise studies will follow</a:t>
            </a:r>
          </a:p>
          <a:p>
            <a:r>
              <a:rPr lang="en-US" dirty="0" smtClean="0"/>
              <a:t>Stay tuned for next year’s observing run O3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964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term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90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near future: Advanced LIGO+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0" y="884309"/>
            <a:ext cx="8657112" cy="597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2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Technical Noise sources, </a:t>
            </a:r>
            <a:br>
              <a:rPr lang="en-US" dirty="0" smtClean="0"/>
            </a:br>
            <a:r>
              <a:rPr lang="en-US" dirty="0" smtClean="0"/>
              <a:t>status of the detectors </a:t>
            </a:r>
            <a:br>
              <a:rPr lang="en-US" dirty="0" smtClean="0"/>
            </a:br>
            <a:r>
              <a:rPr lang="en-US" dirty="0" smtClean="0"/>
              <a:t>and the future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Lecture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2231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75" y="923734"/>
            <a:ext cx="7716503" cy="5934266"/>
          </a:xfrm>
        </p:spPr>
      </p:pic>
      <p:sp>
        <p:nvSpPr>
          <p:cNvPr id="4" name="Rectangle 3"/>
          <p:cNvSpPr/>
          <p:nvPr/>
        </p:nvSpPr>
        <p:spPr>
          <a:xfrm>
            <a:off x="61572" y="6488668"/>
            <a:ext cx="248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>
                <a:solidFill>
                  <a:srgbClr val="555555"/>
                </a:solidFill>
                <a:latin typeface="Proxima Nova" charset="0"/>
              </a:rPr>
              <a:t>Phys</a:t>
            </a:r>
            <a:r>
              <a:rPr lang="pt-BR" dirty="0">
                <a:solidFill>
                  <a:srgbClr val="555555"/>
                </a:solidFill>
                <a:latin typeface="Proxima Nova" charset="0"/>
              </a:rPr>
              <a:t>. Rev. </a:t>
            </a:r>
            <a:r>
              <a:rPr lang="pt-BR" dirty="0" err="1">
                <a:solidFill>
                  <a:srgbClr val="555555"/>
                </a:solidFill>
                <a:latin typeface="Proxima Nova" charset="0"/>
              </a:rPr>
              <a:t>D</a:t>
            </a:r>
            <a:r>
              <a:rPr lang="pt-BR" dirty="0">
                <a:solidFill>
                  <a:srgbClr val="555555"/>
                </a:solidFill>
                <a:latin typeface="Proxima Nova" charset="0"/>
              </a:rPr>
              <a:t> </a:t>
            </a:r>
            <a:r>
              <a:rPr lang="pt-BR" b="1" dirty="0">
                <a:solidFill>
                  <a:srgbClr val="555555"/>
                </a:solidFill>
                <a:latin typeface="Proxima Nova" charset="0"/>
              </a:rPr>
              <a:t>91</a:t>
            </a:r>
            <a:r>
              <a:rPr lang="pt-BR" dirty="0">
                <a:solidFill>
                  <a:srgbClr val="555555"/>
                </a:solidFill>
                <a:latin typeface="Proxima Nova" charset="0"/>
              </a:rPr>
              <a:t>, 062005</a:t>
            </a:r>
            <a:endParaRPr lang="pt-BR" b="0" i="0" u="none" strike="noStrike" dirty="0">
              <a:solidFill>
                <a:srgbClr val="555555"/>
              </a:solidFill>
              <a:effectLst/>
              <a:latin typeface="Proxima No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5429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864"/>
            <a:ext cx="3178971" cy="27491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91" y="961901"/>
            <a:ext cx="6107309" cy="47976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Frequency dependent squeezing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>
                <a:latin typeface="AdvP6F00" charset="0"/>
              </a:rPr>
              <a:t>PHYSICAL REVIEW D </a:t>
            </a:r>
            <a:r>
              <a:rPr lang="en-US">
                <a:latin typeface="AdvP6F01" charset="0"/>
              </a:rPr>
              <a:t>88, </a:t>
            </a:r>
            <a:r>
              <a:rPr lang="en-US">
                <a:latin typeface="AdvP6F00" charset="0"/>
              </a:rPr>
              <a:t>022002 (2013</a:t>
            </a:r>
            <a:r>
              <a:rPr lang="en-US" smtClean="0">
                <a:latin typeface="AdvP6F00" charset="0"/>
              </a:rPr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6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Lower thermal noise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64" y="810227"/>
            <a:ext cx="5584996" cy="3067292"/>
          </a:xfrm>
          <a:prstGeom prst="rect">
            <a:avLst/>
          </a:prstGeom>
        </p:spPr>
      </p:pic>
      <p:pic>
        <p:nvPicPr>
          <p:cNvPr id="4" name="Picture 3" descr="Screen Shot 2017-01-13 at 8.30.43 AM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4" y="3964856"/>
            <a:ext cx="2802328" cy="2716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208" y="4121115"/>
            <a:ext cx="14768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Origin of dissipation:</a:t>
            </a:r>
          </a:p>
          <a:p>
            <a:r>
              <a:rPr lang="en-US" sz="1200" dirty="0" smtClean="0"/>
              <a:t>Tunneling Two Level</a:t>
            </a:r>
          </a:p>
          <a:p>
            <a:r>
              <a:rPr lang="en-US" sz="1200" dirty="0" smtClean="0"/>
              <a:t>Systems</a:t>
            </a:r>
            <a:endParaRPr lang="en-US" sz="1200" dirty="0"/>
          </a:p>
        </p:txBody>
      </p:sp>
      <p:pic>
        <p:nvPicPr>
          <p:cNvPr id="6" name="Picture 5" descr="ideal_glass_diagr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26" y="4247909"/>
            <a:ext cx="2929556" cy="2177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71387" y="6573373"/>
            <a:ext cx="3261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 smtClean="0"/>
              <a:t>Parisi</a:t>
            </a:r>
            <a:r>
              <a:rPr lang="en-GB" sz="1400" dirty="0" smtClean="0"/>
              <a:t> et al. Nature Materials 12, 94 (2013)</a:t>
            </a:r>
            <a:endParaRPr lang="en-GB" sz="1400" dirty="0"/>
          </a:p>
        </p:txBody>
      </p:sp>
      <p:sp>
        <p:nvSpPr>
          <p:cNvPr id="8" name="Rectangle 7"/>
          <p:cNvSpPr/>
          <p:nvPr/>
        </p:nvSpPr>
        <p:spPr>
          <a:xfrm>
            <a:off x="2357787" y="6578850"/>
            <a:ext cx="37096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/>
              <a:t>Hamdan</a:t>
            </a:r>
            <a:r>
              <a:rPr lang="en-GB" sz="1400" dirty="0"/>
              <a:t> et al. J. Chem. Phys. 141, 054501 (2014)</a:t>
            </a:r>
          </a:p>
        </p:txBody>
      </p:sp>
      <p:pic>
        <p:nvPicPr>
          <p:cNvPr id="9" name="Picture 8" descr="Screen Shot 2017-01-13 at 11.32.08 AM.png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2"/>
          <a:stretch/>
        </p:blipFill>
        <p:spPr>
          <a:xfrm>
            <a:off x="5845160" y="823096"/>
            <a:ext cx="2994148" cy="414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648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upgrades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02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Pushing the facilities to the limit: Voyager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14252" y="6488668"/>
            <a:ext cx="4229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dcc.ligo.org</a:t>
            </a:r>
            <a:r>
              <a:rPr lang="en-US" dirty="0"/>
              <a:t>/LIGO-G1700848/public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44" y="803785"/>
            <a:ext cx="7593437" cy="56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26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Pushing the facilities to the limit: </a:t>
            </a:r>
            <a:r>
              <a:rPr lang="en-US" dirty="0"/>
              <a:t>Voyager</a:t>
            </a:r>
          </a:p>
        </p:txBody>
      </p:sp>
      <p:sp>
        <p:nvSpPr>
          <p:cNvPr id="5" name="Rectangle 4"/>
          <p:cNvSpPr/>
          <p:nvPr/>
        </p:nvSpPr>
        <p:spPr>
          <a:xfrm>
            <a:off x="4914252" y="6488668"/>
            <a:ext cx="4229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dcc.ligo.org</a:t>
            </a:r>
            <a:r>
              <a:rPr lang="en-US" dirty="0"/>
              <a:t>/LIGO-G1700848/public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38" y="716339"/>
            <a:ext cx="7840100" cy="585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602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facilities: Cosmic Explorer</a:t>
            </a:r>
            <a:endParaRPr lang="en-US" dirty="0"/>
          </a:p>
        </p:txBody>
      </p:sp>
      <p:pic>
        <p:nvPicPr>
          <p:cNvPr id="4" name="Picture 3" descr="targ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34" y="833410"/>
            <a:ext cx="7742139" cy="591255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rot="16200000">
            <a:off x="6600862" y="3605021"/>
            <a:ext cx="4229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dcc.ligo.org</a:t>
            </a:r>
            <a:r>
              <a:rPr lang="en-US" dirty="0"/>
              <a:t>/LIGO-G1800983/public</a:t>
            </a:r>
          </a:p>
        </p:txBody>
      </p:sp>
    </p:spTree>
    <p:extLst>
      <p:ext uri="{BB962C8B-B14F-4D97-AF65-F5344CB8AC3E}">
        <p14:creationId xmlns:p14="http://schemas.microsoft.com/office/powerpoint/2010/main" val="20819296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facilities: Einstein Telescope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88" y="821394"/>
            <a:ext cx="8102278" cy="57171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93467"/>
            <a:ext cx="7274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www.et-gw.eu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</a:t>
            </a:r>
            <a:r>
              <a:rPr lang="en-US" dirty="0" err="1"/>
              <a:t>etdsdocument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1547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Einstein Telescope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" y="616350"/>
            <a:ext cx="5325004" cy="350423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59" y="763929"/>
            <a:ext cx="3792041" cy="60940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493467"/>
            <a:ext cx="72746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www.et-gw.eu</a:t>
            </a:r>
            <a:r>
              <a:rPr lang="en-US" dirty="0"/>
              <a:t>/</a:t>
            </a:r>
            <a:r>
              <a:rPr lang="en-US" dirty="0" err="1"/>
              <a:t>index.php</a:t>
            </a:r>
            <a:r>
              <a:rPr lang="en-US" dirty="0"/>
              <a:t>/</a:t>
            </a:r>
            <a:r>
              <a:rPr lang="en-US" dirty="0" err="1"/>
              <a:t>etdsdocument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24" y="4163708"/>
            <a:ext cx="3703898" cy="232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6957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Going large and far: LISA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6488668"/>
            <a:ext cx="42297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</a:t>
            </a:r>
            <a:r>
              <a:rPr lang="en-US" dirty="0" err="1"/>
              <a:t>dcc.ligo.org</a:t>
            </a:r>
            <a:r>
              <a:rPr lang="en-US" dirty="0"/>
              <a:t>/LIGO-G1800974/public</a:t>
            </a:r>
          </a:p>
        </p:txBody>
      </p:sp>
      <p:pic>
        <p:nvPicPr>
          <p:cNvPr id="5" name="constellation_3arms.png" descr="constellation_3arm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93266" y="879676"/>
            <a:ext cx="5026492" cy="25043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CScheme_261027_Constellation.png" descr="SCScheme_261027_Constellatio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128" y="879676"/>
            <a:ext cx="4119492" cy="3712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3576577" y="3233763"/>
            <a:ext cx="5443181" cy="345832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08440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noise sources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4089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3977547" y="1495678"/>
            <a:ext cx="4956037" cy="167479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715474" y="3749118"/>
            <a:ext cx="5289631" cy="2997843"/>
            <a:chOff x="1944547" y="2095018"/>
            <a:chExt cx="5289631" cy="2997843"/>
          </a:xfrm>
        </p:grpSpPr>
        <p:sp>
          <p:nvSpPr>
            <p:cNvPr id="4" name="Rounded Rectangle 3"/>
            <p:cNvSpPr/>
            <p:nvPr/>
          </p:nvSpPr>
          <p:spPr>
            <a:xfrm>
              <a:off x="1944547" y="2095018"/>
              <a:ext cx="5289631" cy="2997843"/>
            </a:xfrm>
            <a:prstGeom prst="roundRect">
              <a:avLst>
                <a:gd name="adj" fmla="val 7014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187615" y="3414531"/>
              <a:ext cx="490766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Gabriele Vajente</a:t>
              </a:r>
            </a:p>
            <a:p>
              <a:r>
                <a:rPr lang="en-US" dirty="0" smtClean="0"/>
                <a:t>LIGO Laboratory California Institute of Technology</a:t>
              </a:r>
            </a:p>
            <a:p>
              <a:r>
                <a:rPr lang="en-US" dirty="0" smtClean="0"/>
                <a:t>1200 E. California Blvd.</a:t>
              </a:r>
            </a:p>
            <a:p>
              <a:r>
                <a:rPr lang="en-US" dirty="0" smtClean="0"/>
                <a:t>Pasadena (CA) 91125 </a:t>
              </a:r>
              <a:r>
                <a:rPr lang="mr-IN" dirty="0" smtClean="0"/>
                <a:t>–</a:t>
              </a:r>
              <a:r>
                <a:rPr lang="en-US" dirty="0" smtClean="0"/>
                <a:t> USA</a:t>
              </a:r>
            </a:p>
            <a:p>
              <a:r>
                <a:rPr lang="en-US" dirty="0" err="1" smtClean="0">
                  <a:solidFill>
                    <a:srgbClr val="FF0000"/>
                  </a:solidFill>
                </a:rPr>
                <a:t>vajente@caltech.edu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22658" b="23312"/>
            <a:stretch/>
          </p:blipFill>
          <p:spPr>
            <a:xfrm>
              <a:off x="2293403" y="2338085"/>
              <a:ext cx="1385729" cy="9689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29603" y="2338085"/>
              <a:ext cx="968927" cy="968927"/>
            </a:xfrm>
            <a:prstGeom prst="rect">
              <a:avLst/>
            </a:prstGeom>
          </p:spPr>
        </p:pic>
      </p:grpSp>
      <p:sp>
        <p:nvSpPr>
          <p:cNvPr id="3" name="Rectangle 2"/>
          <p:cNvSpPr/>
          <p:nvPr/>
        </p:nvSpPr>
        <p:spPr>
          <a:xfrm>
            <a:off x="104171" y="191320"/>
            <a:ext cx="504449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An old but still good introduction to GW detectors:</a:t>
            </a: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Peter R. </a:t>
            </a:r>
            <a:r>
              <a:rPr lang="en-US" sz="1200" dirty="0" err="1">
                <a:solidFill>
                  <a:srgbClr val="000000"/>
                </a:solidFill>
                <a:latin typeface="Helvetica" charset="0"/>
              </a:rPr>
              <a:t>Saulson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 “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Fundamentals of Interferometric </a:t>
            </a: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b="1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>Gravitational 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Wave Detectors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”,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World 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Scientific (1994)</a:t>
            </a:r>
          </a:p>
          <a:p>
            <a:endParaRPr lang="en-US" sz="1200" dirty="0">
              <a:solidFill>
                <a:srgbClr val="000000"/>
              </a:solidFill>
              <a:latin typeface="Helvetic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A collection of lectures on more advanced and recent topics:</a:t>
            </a: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Massimo </a:t>
            </a:r>
            <a:r>
              <a:rPr lang="en-US" sz="1200" dirty="0" err="1">
                <a:solidFill>
                  <a:srgbClr val="000000"/>
                </a:solidFill>
                <a:latin typeface="Helvetica" charset="0"/>
              </a:rPr>
              <a:t>Bassan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, editor “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Advanced Interferometers </a:t>
            </a: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b="1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>and 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the Search for Gravitational Waves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”,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Springer 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(2014)</a:t>
            </a:r>
          </a:p>
          <a:p>
            <a:endParaRPr lang="en-US" sz="1200" dirty="0">
              <a:solidFill>
                <a:srgbClr val="000000"/>
              </a:solidFill>
              <a:latin typeface="Helvetic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The first discovery paper:</a:t>
            </a: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B. P. Abbott et al. “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Observation of Gravitational </a:t>
            </a: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b="1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>Waves 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from a Binary Black Hole Merger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”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PRL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 116, 061102 (2016)</a:t>
            </a:r>
          </a:p>
          <a:p>
            <a:endParaRPr lang="en-US" sz="1200" dirty="0">
              <a:solidFill>
                <a:srgbClr val="000000"/>
              </a:solidFill>
              <a:latin typeface="Helvetic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The binary neutron star discovery paper:</a:t>
            </a: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B. P. Abbott et al. “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GW170817: Observation of </a:t>
            </a: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b="1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>Gravitational 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Waves from a Binary Neutron Star </a:t>
            </a:r>
            <a:r>
              <a:rPr lang="en-US" sz="1200" b="1" dirty="0" err="1">
                <a:solidFill>
                  <a:srgbClr val="000000"/>
                </a:solidFill>
                <a:latin typeface="Helvetica" charset="0"/>
              </a:rPr>
              <a:t>Inspiral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”,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PRL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 119, 161101 (2017)</a:t>
            </a:r>
          </a:p>
          <a:p>
            <a:endParaRPr lang="en-US" sz="1200" dirty="0">
              <a:solidFill>
                <a:srgbClr val="000000"/>
              </a:solidFill>
              <a:latin typeface="Helvetic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A good and brief introduction to the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Advanced 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LIGO detectors</a:t>
            </a: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B. P. Abbott et al. “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GW150914: The </a:t>
            </a: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b="1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>Advanced 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LIGO Detectors in the Era </a:t>
            </a: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b="1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>of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 First Discoveries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”,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Phys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. Rev. Lett. 116,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131103</a:t>
            </a:r>
          </a:p>
          <a:p>
            <a:endParaRPr lang="en-US" sz="1200" dirty="0">
              <a:solidFill>
                <a:srgbClr val="000000"/>
              </a:solidFill>
              <a:latin typeface="Helvetica" charset="0"/>
            </a:endParaRP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Another introduction to GW detectors,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with 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a bit of historical perspective</a:t>
            </a:r>
          </a:p>
          <a:p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Pitkin, M., Reid, S., Rowan, S. et al.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“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Gravitational Wave Detection by </a:t>
            </a: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b="1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b="1" dirty="0" smtClean="0">
                <a:solidFill>
                  <a:srgbClr val="000000"/>
                </a:solidFill>
                <a:latin typeface="Helvetica" charset="0"/>
              </a:rPr>
              <a:t>Interferometry </a:t>
            </a:r>
            <a:r>
              <a:rPr lang="en-US" sz="1200" b="1" dirty="0">
                <a:solidFill>
                  <a:srgbClr val="000000"/>
                </a:solidFill>
                <a:latin typeface="Helvetica" charset="0"/>
              </a:rPr>
              <a:t>(Ground and Space)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”, </a:t>
            </a: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/>
            </a:r>
            <a:br>
              <a:rPr lang="en-US" sz="1200" dirty="0" smtClean="0">
                <a:solidFill>
                  <a:srgbClr val="000000"/>
                </a:solidFill>
                <a:latin typeface="Helvetica" charset="0"/>
              </a:rPr>
            </a:br>
            <a:r>
              <a:rPr lang="en-US" sz="1200" dirty="0" smtClean="0">
                <a:solidFill>
                  <a:srgbClr val="000000"/>
                </a:solidFill>
                <a:latin typeface="Helvetica" charset="0"/>
              </a:rPr>
              <a:t>Living 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Rev. </a:t>
            </a:r>
            <a:r>
              <a:rPr lang="en-US" sz="1200" dirty="0" err="1">
                <a:solidFill>
                  <a:srgbClr val="000000"/>
                </a:solidFill>
                <a:latin typeface="Helvetica" charset="0"/>
              </a:rPr>
              <a:t>Relativ</a:t>
            </a:r>
            <a:r>
              <a:rPr lang="en-US" sz="1200" dirty="0">
                <a:solidFill>
                  <a:srgbClr val="000000"/>
                </a:solidFill>
                <a:latin typeface="Helvetica" charset="0"/>
              </a:rPr>
              <a:t>. (2011) 14: 5. </a:t>
            </a:r>
            <a:endParaRPr lang="en-US" sz="1200" b="0" i="0" dirty="0">
              <a:solidFill>
                <a:srgbClr val="000000"/>
              </a:solidFill>
              <a:effectLst/>
              <a:latin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77547" y="1865010"/>
            <a:ext cx="49560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Verdana" charset="0"/>
              </a:rPr>
              <a:t>https://</a:t>
            </a:r>
            <a:r>
              <a:rPr lang="en-US" b="1" dirty="0" err="1">
                <a:solidFill>
                  <a:srgbClr val="000000"/>
                </a:solidFill>
                <a:latin typeface="Verdana" charset="0"/>
              </a:rPr>
              <a:t>tinyurl.com</a:t>
            </a:r>
            <a:r>
              <a:rPr lang="en-US" b="1" dirty="0">
                <a:solidFill>
                  <a:srgbClr val="000000"/>
                </a:solidFill>
                <a:latin typeface="Verdana" charset="0"/>
              </a:rPr>
              <a:t>/GW-notes-2018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18689" y="1495678"/>
            <a:ext cx="2673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Work-in-progress notes: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71179" y="2247146"/>
            <a:ext cx="47687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They cover all of lecture 1, some of lecture 2, </a:t>
            </a:r>
          </a:p>
          <a:p>
            <a:pPr algn="ctr"/>
            <a:r>
              <a:rPr lang="en-US" dirty="0" smtClean="0"/>
              <a:t>none of lecture 3. May contains mistakes, typos</a:t>
            </a:r>
          </a:p>
          <a:p>
            <a:pPr algn="ctr"/>
            <a:r>
              <a:rPr lang="en-US" dirty="0" smtClean="0"/>
              <a:t>And are updated continuously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91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Advanced LIGO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9315" b="1917"/>
          <a:stretch/>
        </p:blipFill>
        <p:spPr>
          <a:xfrm>
            <a:off x="514350" y="804672"/>
            <a:ext cx="8343900" cy="592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42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661"/>
            <a:ext cx="9146716" cy="5356185"/>
          </a:xfrm>
        </p:spPr>
      </p:pic>
    </p:spTree>
    <p:extLst>
      <p:ext uri="{BB962C8B-B14F-4D97-AF65-F5344CB8AC3E}">
        <p14:creationId xmlns:p14="http://schemas.microsoft.com/office/powerpoint/2010/main" val="249978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Technical noises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532" y="1472879"/>
            <a:ext cx="3813858" cy="4525963"/>
          </a:xfrm>
        </p:spPr>
        <p:txBody>
          <a:bodyPr/>
          <a:lstStyle/>
          <a:p>
            <a:r>
              <a:rPr lang="en-US" dirty="0" smtClean="0"/>
              <a:t>Feedback control noise: longitudinal and angular</a:t>
            </a:r>
          </a:p>
          <a:p>
            <a:r>
              <a:rPr lang="en-US" dirty="0" smtClean="0"/>
              <a:t>Laser noises: frequency, intensity, jitter</a:t>
            </a:r>
          </a:p>
          <a:p>
            <a:r>
              <a:rPr lang="en-US" dirty="0" smtClean="0"/>
              <a:t>Electronic noises</a:t>
            </a:r>
          </a:p>
          <a:p>
            <a:r>
              <a:rPr lang="en-US" dirty="0" smtClean="0"/>
              <a:t>Scattered light</a:t>
            </a:r>
          </a:p>
          <a:p>
            <a:r>
              <a:rPr lang="en-US" dirty="0" smtClean="0"/>
              <a:t>Environmental noises: acoustic, electromagnetic, seismic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61" y="2106592"/>
            <a:ext cx="3093235" cy="269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67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Feedback control noise</a:t>
            </a:r>
            <a:endParaRPr lang="en-US" dirty="0"/>
          </a:p>
        </p:txBody>
      </p:sp>
      <p:pic>
        <p:nvPicPr>
          <p:cNvPr id="3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839" y="3135270"/>
            <a:ext cx="5416150" cy="2990893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971"/>
            <a:ext cx="4379356" cy="215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88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does it matter?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350" y="952018"/>
            <a:ext cx="8229600" cy="969380"/>
          </a:xfrm>
        </p:spPr>
        <p:txBody>
          <a:bodyPr/>
          <a:lstStyle/>
          <a:p>
            <a:r>
              <a:rPr lang="en-US" dirty="0" smtClean="0"/>
              <a:t>Our system is not completely diagonal: auxiliary degrees of freedom couple into the main GW channel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285" y="1921398"/>
            <a:ext cx="3987730" cy="480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2663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LIGO</Template>
  <TotalTime>1183</TotalTime>
  <Words>505</Words>
  <Application>Microsoft Macintosh PowerPoint</Application>
  <PresentationFormat>On-screen Show (4:3)</PresentationFormat>
  <Paragraphs>112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AdvP6F00</vt:lpstr>
      <vt:lpstr>AdvP6F01</vt:lpstr>
      <vt:lpstr>Calibri</vt:lpstr>
      <vt:lpstr>franklin-gothic-urw</vt:lpstr>
      <vt:lpstr>Helvetica</vt:lpstr>
      <vt:lpstr>Mangal</vt:lpstr>
      <vt:lpstr>Open Sans</vt:lpstr>
      <vt:lpstr>Proxima Nova</vt:lpstr>
      <vt:lpstr>Verdana</vt:lpstr>
      <vt:lpstr>Arial</vt:lpstr>
      <vt:lpstr>Office Theme</vt:lpstr>
      <vt:lpstr>Gravitational Waves: Experimental Techniques</vt:lpstr>
      <vt:lpstr>Outline</vt:lpstr>
      <vt:lpstr>Technical Noise sources,  status of the detectors  and the future</vt:lpstr>
      <vt:lpstr>Technical noise sources</vt:lpstr>
      <vt:lpstr>Advanced LIGO design</vt:lpstr>
      <vt:lpstr>PowerPoint Presentation</vt:lpstr>
      <vt:lpstr>Technical noises</vt:lpstr>
      <vt:lpstr>Feedback control noise</vt:lpstr>
      <vt:lpstr>Why does it matter?</vt:lpstr>
      <vt:lpstr>PowerPoint Presentation</vt:lpstr>
      <vt:lpstr>Laser noises: intensity</vt:lpstr>
      <vt:lpstr>Laser noises: frequency</vt:lpstr>
      <vt:lpstr>Laser noises: frequency</vt:lpstr>
      <vt:lpstr>Laser noises: jitter</vt:lpstr>
      <vt:lpstr>PowerPoint Presentation</vt:lpstr>
      <vt:lpstr>PowerPoint Presentation</vt:lpstr>
      <vt:lpstr>PowerPoint Presentation</vt:lpstr>
      <vt:lpstr>Scattered light</vt:lpstr>
      <vt:lpstr>Scattered light</vt:lpstr>
      <vt:lpstr>Scattered light</vt:lpstr>
      <vt:lpstr>Scattered light</vt:lpstr>
      <vt:lpstr>Scattered light</vt:lpstr>
      <vt:lpstr>Scattered light</vt:lpstr>
      <vt:lpstr>Examples from 1st generation detectors</vt:lpstr>
      <vt:lpstr>Current status</vt:lpstr>
      <vt:lpstr>Observation runs: O1 and O2</vt:lpstr>
      <vt:lpstr>Going into O3</vt:lpstr>
      <vt:lpstr>near term</vt:lpstr>
      <vt:lpstr>The near future: Advanced LIGO+</vt:lpstr>
      <vt:lpstr>PowerPoint Presentation</vt:lpstr>
      <vt:lpstr>Frequency dependent squeezing</vt:lpstr>
      <vt:lpstr>Lower thermal noise</vt:lpstr>
      <vt:lpstr>Long term upgrades</vt:lpstr>
      <vt:lpstr>Pushing the facilities to the limit: Voyager</vt:lpstr>
      <vt:lpstr>Pushing the facilities to the limit: Voyager</vt:lpstr>
      <vt:lpstr>New facilities: Cosmic Explorer</vt:lpstr>
      <vt:lpstr>New facilities: Einstein Telescope</vt:lpstr>
      <vt:lpstr>Einstein Telescope</vt:lpstr>
      <vt:lpstr>Going large and far: LISA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Waves: Experimental Techniques</dc:title>
  <dc:creator>Microsoft Office User</dc:creator>
  <cp:lastModifiedBy>Microsoft Office User</cp:lastModifiedBy>
  <cp:revision>52</cp:revision>
  <cp:lastPrinted>2018-07-16T22:50:21Z</cp:lastPrinted>
  <dcterms:created xsi:type="dcterms:W3CDTF">2018-07-11T18:40:56Z</dcterms:created>
  <dcterms:modified xsi:type="dcterms:W3CDTF">2018-07-20T15:55:48Z</dcterms:modified>
</cp:coreProperties>
</file>